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4117" r:id="rId3"/>
    <p:sldMasterId id="2147484120" r:id="rId4"/>
    <p:sldMasterId id="2147484123" r:id="rId5"/>
  </p:sldMasterIdLst>
  <p:notesMasterIdLst>
    <p:notesMasterId r:id="rId42"/>
  </p:notesMasterIdLst>
  <p:sldIdLst>
    <p:sldId id="258" r:id="rId6"/>
    <p:sldId id="353" r:id="rId7"/>
    <p:sldId id="424" r:id="rId8"/>
    <p:sldId id="391" r:id="rId9"/>
    <p:sldId id="392" r:id="rId10"/>
    <p:sldId id="393" r:id="rId11"/>
    <p:sldId id="394" r:id="rId12"/>
    <p:sldId id="425" r:id="rId13"/>
    <p:sldId id="396" r:id="rId14"/>
    <p:sldId id="397" r:id="rId15"/>
    <p:sldId id="398" r:id="rId16"/>
    <p:sldId id="399" r:id="rId17"/>
    <p:sldId id="400" r:id="rId18"/>
    <p:sldId id="426" r:id="rId19"/>
    <p:sldId id="427" r:id="rId20"/>
    <p:sldId id="402" r:id="rId21"/>
    <p:sldId id="403" r:id="rId22"/>
    <p:sldId id="404" r:id="rId23"/>
    <p:sldId id="405" r:id="rId24"/>
    <p:sldId id="406" r:id="rId25"/>
    <p:sldId id="407" r:id="rId26"/>
    <p:sldId id="408" r:id="rId27"/>
    <p:sldId id="409" r:id="rId28"/>
    <p:sldId id="410" r:id="rId29"/>
    <p:sldId id="428" r:id="rId30"/>
    <p:sldId id="430" r:id="rId31"/>
    <p:sldId id="431" r:id="rId32"/>
    <p:sldId id="432" r:id="rId33"/>
    <p:sldId id="433" r:id="rId34"/>
    <p:sldId id="434" r:id="rId35"/>
    <p:sldId id="415" r:id="rId36"/>
    <p:sldId id="429" r:id="rId37"/>
    <p:sldId id="412" r:id="rId38"/>
    <p:sldId id="413" r:id="rId39"/>
    <p:sldId id="414" r:id="rId40"/>
    <p:sldId id="416" r:id="rId41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881" autoAdjust="0"/>
  </p:normalViewPr>
  <p:slideViewPr>
    <p:cSldViewPr>
      <p:cViewPr>
        <p:scale>
          <a:sx n="120" d="100"/>
          <a:sy n="120" d="100"/>
        </p:scale>
        <p:origin x="-688" y="-24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notesMaster" Target="notesMasters/notes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3/21/15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3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4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5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011988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>
                <a:solidFill>
                  <a:srgbClr val="FFFFFF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FFFFFF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031685354"/>
      </p:ext>
    </p:extLst>
  </p:cSld>
  <p:clrMapOvr>
    <a:masterClrMapping/>
  </p:clrMapOvr>
  <p:transition xmlns:p14="http://schemas.microsoft.com/office/powerpoint/2010/main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04439"/>
      </p:ext>
    </p:extLst>
  </p:cSld>
  <p:clrMapOvr>
    <a:masterClrMapping/>
  </p:clrMapOvr>
  <p:transition xmlns:p14="http://schemas.microsoft.com/office/powerpoint/2010/main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>
                <a:solidFill>
                  <a:srgbClr val="FFFFFF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FFFFFF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1666530465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71165737"/>
      </p:ext>
    </p:extLst>
  </p:cSld>
  <p:clrMapOvr>
    <a:masterClrMapping/>
  </p:clrMapOvr>
  <p:transition xmlns:p14="http://schemas.microsoft.com/office/powerpoint/2010/main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873435139"/>
      </p:ext>
    </p:extLst>
  </p:cSld>
  <p:clrMapOvr>
    <a:masterClrMapping/>
  </p:clrMapOvr>
  <p:transition xmlns:p14="http://schemas.microsoft.com/office/powerpoint/2010/main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433800975"/>
      </p:ext>
    </p:extLst>
  </p:cSld>
  <p:clrMapOvr>
    <a:masterClrMapping/>
  </p:clrMapOvr>
  <p:transition xmlns:p14="http://schemas.microsoft.com/office/powerpoint/2010/main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4279212291"/>
      </p:ext>
    </p:extLst>
  </p:cSld>
  <p:clrMapOvr>
    <a:masterClrMapping/>
  </p:clrMapOvr>
  <p:transition xmlns:p14="http://schemas.microsoft.com/office/powerpoint/2010/main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1651030597"/>
      </p:ext>
    </p:extLst>
  </p:cSld>
  <p:clrMapOvr>
    <a:masterClrMapping/>
  </p:clrMapOvr>
  <p:transition xmlns:p14="http://schemas.microsoft.com/office/powerpoint/2010/main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235089960"/>
      </p:ext>
    </p:extLst>
  </p:cSld>
  <p:clrMapOvr>
    <a:masterClrMapping/>
  </p:clrMapOvr>
  <p:transition xmlns:p14="http://schemas.microsoft.com/office/powerpoint/2010/main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538258740"/>
      </p:ext>
    </p:extLst>
  </p:cSld>
  <p:clrMapOvr>
    <a:masterClrMapping/>
  </p:clrMapOvr>
  <p:transition xmlns:p14="http://schemas.microsoft.com/office/powerpoint/2010/main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916546184"/>
      </p:ext>
    </p:extLst>
  </p:cSld>
  <p:clrMapOvr>
    <a:masterClrMapping/>
  </p:clrMapOvr>
  <p:transition xmlns:p14="http://schemas.microsoft.com/office/powerpoint/2010/main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1818287155"/>
      </p:ext>
    </p:extLst>
  </p:cSld>
  <p:clrMapOvr>
    <a:masterClrMapping/>
  </p:clrMapOvr>
  <p:transition xmlns:p14="http://schemas.microsoft.com/office/powerpoint/2010/main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410769636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366612878"/>
      </p:ext>
    </p:extLst>
  </p:cSld>
  <p:clrMapOvr>
    <a:masterClrMapping/>
  </p:clrMapOvr>
  <p:transition xmlns:p14="http://schemas.microsoft.com/office/powerpoint/2010/main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728488114"/>
      </p:ext>
    </p:extLst>
  </p:cSld>
  <p:clrMapOvr>
    <a:masterClrMapping/>
  </p:clrMapOvr>
  <p:transition xmlns:p14="http://schemas.microsoft.com/office/powerpoint/2010/main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3882429016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2.xml"/><Relationship Id="rId14" Type="http://schemas.openxmlformats.org/officeDocument/2006/relationships/theme" Target="../theme/theme5.xml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9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4146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18" r:id="rId1"/>
    <p:sldLayoutId id="2147484119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47837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21" r:id="rId1"/>
    <p:sldLayoutId id="2147484122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>
                <a:solidFill>
                  <a:srgbClr val="000000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  <a:latin typeface="PFDinTextCompPro-Bold"/>
            </a:endParaRPr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434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4" r:id="rId1"/>
    <p:sldLayoutId id="2147484125" r:id="rId2"/>
    <p:sldLayoutId id="2147484126" r:id="rId3"/>
    <p:sldLayoutId id="2147484127" r:id="rId4"/>
    <p:sldLayoutId id="2147484128" r:id="rId5"/>
    <p:sldLayoutId id="2147484129" r:id="rId6"/>
    <p:sldLayoutId id="2147484130" r:id="rId7"/>
    <p:sldLayoutId id="2147484131" r:id="rId8"/>
    <p:sldLayoutId id="2147484132" r:id="rId9"/>
    <p:sldLayoutId id="2147484133" r:id="rId10"/>
    <p:sldLayoutId id="2147484134" r:id="rId11"/>
    <p:sldLayoutId id="2147484135" r:id="rId12"/>
    <p:sldLayoutId id="214748413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ithub.com/justmarkham/DAT5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err="1" smtClean="0"/>
              <a:t>Git</a:t>
            </a:r>
            <a:r>
              <a:rPr lang="en-US" sz="6000" dirty="0" smtClean="0"/>
              <a:t> and </a:t>
            </a:r>
            <a:r>
              <a:rPr lang="en-US" sz="6000" dirty="0" err="1" smtClean="0"/>
              <a:t>Github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Navigating a GitHub repo (1 of 2)</a:t>
            </a:r>
            <a:endParaRPr sz="3200">
              <a:latin typeface="+mj-lt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468154" y="1226820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Example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repo:  </a:t>
            </a:r>
            <a:r>
              <a:rPr lang="en-US" sz="2400" dirty="0" smtClean="0">
                <a:solidFill>
                  <a:srgbClr val="000000"/>
                </a:solidFill>
                <a:latin typeface="+mj-lt"/>
                <a:hlinkClick r:id="rId2"/>
              </a:rPr>
              <a:t>https://github.com/justmarkham/DAT5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Account 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name, repo name, description</a:t>
            </a:r>
            <a:endParaRPr sz="24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Folder structure</a:t>
            </a:r>
            <a:endParaRPr sz="24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Viewing files:</a:t>
            </a:r>
            <a:endParaRPr sz="24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Rendered view (with syntax highlighting)</a:t>
            </a:r>
            <a:endParaRPr sz="24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Raw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view</a:t>
            </a: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 err="1" smtClean="0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: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Describes a repo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Automatically displayed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Written in Markdown</a:t>
            </a:r>
            <a:endParaRPr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718458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Navigating a GitHub repo (2 of 2)</a:t>
            </a:r>
            <a:endParaRPr sz="3200">
              <a:latin typeface="+mj-lt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Commits:</a:t>
            </a:r>
            <a:endParaRPr sz="32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One 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or more changes to one or more files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Revision highlighting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Commit comments are required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Most recent commit comment shown by filename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Profile page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3865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Creating a repo on GitHub</a:t>
            </a:r>
            <a:endParaRPr sz="3200">
              <a:latin typeface="+mj-lt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Click “Create New” (plus sign):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Define name, description, public or private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with README (if you’re going to clone)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Notes: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Nothing has happened to your local computer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This was done on GitHub, but GitHub used Git to add the README.md file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1230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Basic Markdown</a:t>
            </a:r>
            <a:endParaRPr sz="3200">
              <a:latin typeface="+mj-l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68154" y="1168308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Easy-to-read, easy-to-write markup language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Usually (always?) rendered as HTML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Many implementations (aka “flavors”)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Let’s edit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 using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!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702035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Basic Markdown</a:t>
            </a:r>
            <a:endParaRPr sz="3200">
              <a:latin typeface="+mj-l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68154" y="1168308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Common 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syntax: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## Header size 2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*italics* and **bold**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[link to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](https://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github.com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)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* bullet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`inline code` and ```code blocks```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Valid HTML can also be used within Markdown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493153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III. Using </a:t>
            </a:r>
            <a:r>
              <a:rPr lang="en-US" dirty="0" err="1" smtClean="0"/>
              <a:t>Git</a:t>
            </a:r>
            <a:r>
              <a:rPr lang="en-US" dirty="0" smtClean="0"/>
              <a:t> With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5188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 installation and setup</a:t>
            </a:r>
            <a:endParaRPr sz="3200">
              <a:latin typeface="+mj-lt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468154" y="1226820"/>
            <a:ext cx="8426399" cy="3621672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Installation: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tiny.cc/installgit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Open Git Bash (Windows) or Terminal (Mac/Linux):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config --global user.name “YOUR FULL NAME”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config --global user.email “YOUR EMAIL”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 the same email address you used with your GitHub account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Generate SSH keys (optional):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tiny.cc/gitssh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More secure that HTTPS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Only necessary if HTTPS doesn’t work for you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41322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Preview of what you’re about to do</a:t>
            </a:r>
            <a:endParaRPr sz="3200">
              <a:latin typeface="+mj-lt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Copy your new GitHub repo to your computer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Make some file changes locally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Save those changes locally (“commit” them)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Update your GitHub repo with those changes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88135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Cloning a GitHub repo</a:t>
            </a:r>
            <a:endParaRPr sz="3200">
              <a:latin typeface="+mj-lt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468154" y="118110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Cloning = copying to your local computer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Like copying your 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Dropbox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 files to a new machine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First, change your working directory to where you want the repo you created to be stored: 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cd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Then, clone the repo: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clone &lt;URL&gt;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Get HTTPS or SSH URL from 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 (ends in .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Clones to a subdirectory of the working directory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No visual feedback when you type your password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Navigate to the repo (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cd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 then list the files (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ls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</a:t>
            </a:r>
            <a:endParaRPr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78110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Checking your remotes</a:t>
            </a:r>
            <a:endParaRPr sz="3200">
              <a:latin typeface="+mj-lt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 “remote alias” is a reference to a repo not on your local computer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Like a connection to your Dropbox account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View remotes: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-v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“origin” remote was set up by “git clone”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Note: Remotes are repo-specific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209858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Introduction to version control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Exploring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Using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with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Pulling from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v.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Gists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Vi.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Bonus content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Making changes, checking your status</a:t>
            </a:r>
            <a:endParaRPr sz="3200">
              <a:latin typeface="+mj-lt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Making changes: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Modify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in any text editor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Create a new file: </a:t>
            </a:r>
            <a:r>
              <a:rPr lang="en-US" sz="2600" dirty="0">
                <a:solidFill>
                  <a:srgbClr val="C00000"/>
                </a:solidFill>
                <a:latin typeface="+mj-lt"/>
              </a:rPr>
              <a:t>touch &lt;filename&gt;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Check your status: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6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C00000"/>
                </a:solidFill>
                <a:latin typeface="+mj-lt"/>
              </a:rPr>
              <a:t> status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File statuses (possibly color-coded):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Untracked (red)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Tracked and modified (red)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Staged for committing (green)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Committed</a:t>
            </a:r>
            <a:endParaRPr sz="2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911747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Committing changes</a:t>
            </a:r>
            <a:endParaRPr sz="3200">
              <a:latin typeface="+mj-lt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Stage changes for committing: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Add a single file: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add &lt;filename&gt;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Add all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changes: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add </a:t>
            </a:r>
            <a:r>
              <a:rPr lang="en-US" sz="2800" dirty="0" smtClean="0">
                <a:solidFill>
                  <a:srgbClr val="C00000"/>
                </a:solidFill>
                <a:latin typeface="+mj-lt"/>
              </a:rPr>
              <a:t>-A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your status: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Red files have turned green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Commit changes: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commit -m “message about commit”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your status again!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the log: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log</a:t>
            </a:r>
            <a:endParaRPr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74484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Pushing to GitHub</a:t>
            </a:r>
            <a:endParaRPr sz="3200">
              <a:latin typeface="+mj-lt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Everything you’ve done to your cloned repo (so far) has been local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You’ve been working in the “master” branch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 committed changes to GitHub: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Like syncing local file changes to Dropbox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&lt;remote&gt; &lt;branch&gt;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Often: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origin master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Refresh your GitHub repo to check!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18681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Quick recap of what you’ve done</a:t>
            </a:r>
            <a:endParaRPr sz="3200">
              <a:latin typeface="+mj-lt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Created a repo on GitHub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Cloned repo to your local computer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clone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Automatically sets up your “origin” remote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Made two file changes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Staged changes for committing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add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Committed changes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commit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Pushed changes to GitHub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Inspected along the way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log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547108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Let’s do it again!</a:t>
            </a:r>
            <a:endParaRPr sz="3200">
              <a:latin typeface="+mj-lt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Modify or add a file, then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add .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then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commit -m “message”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origin master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Refresh your GitHub repo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</a:pP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7195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IV. Pulling from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5287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 smtClean="0">
                <a:latin typeface="PFDinTextCompPro-Bold"/>
              </a:rPr>
              <a:t>Pulling from </a:t>
            </a:r>
            <a:r>
              <a:rPr lang="en-US" sz="3200" dirty="0" err="1" smtClean="0">
                <a:latin typeface="PFDinTextCompPro-Bold"/>
              </a:rPr>
              <a:t>Github</a:t>
            </a:r>
            <a:endParaRPr sz="3200" dirty="0">
              <a:latin typeface="PFDinTextCompPro-Bold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You’ve added to and pushed changes to your own repo.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But how do you get new updates from the DAT5 repo?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You pull down the new changes!  Or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pull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pull</a:t>
            </a:r>
            <a:r>
              <a:rPr lang="en-US" sz="3200" dirty="0" smtClean="0">
                <a:solidFill>
                  <a:schemeClr val="tx1"/>
                </a:solidFill>
                <a:latin typeface="PFDinTextCompPro-Bold"/>
              </a:rPr>
              <a:t> is shorthand for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fetch</a:t>
            </a:r>
            <a:r>
              <a:rPr lang="en-US" sz="3200" dirty="0" smtClean="0">
                <a:latin typeface="PFDinTextCompPro-Bold"/>
              </a:rPr>
              <a:t>, followed by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err="1" smtClean="0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 smtClean="0">
                <a:solidFill>
                  <a:srgbClr val="C00000"/>
                </a:solidFill>
                <a:latin typeface="PFDinTextCompPro-Bold"/>
              </a:rPr>
              <a:t> merge</a:t>
            </a:r>
          </a:p>
          <a:p>
            <a:pPr algn="l"/>
            <a:endParaRPr sz="3200" b="1" dirty="0"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0546195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 smtClean="0">
                <a:latin typeface="PFDinTextCompPro-Bold"/>
              </a:rPr>
              <a:t>Pulling from </a:t>
            </a:r>
            <a:r>
              <a:rPr lang="en-US" sz="3200" dirty="0" err="1" smtClean="0">
                <a:latin typeface="PFDinTextCompPro-Bold"/>
              </a:rPr>
              <a:t>Github</a:t>
            </a:r>
            <a:endParaRPr sz="3200" dirty="0">
              <a:latin typeface="PFDinTextCompPro-Bold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buFont typeface="Arial"/>
              <a:buChar char="•"/>
            </a:pPr>
            <a:r>
              <a:rPr lang="en-US" sz="3200" dirty="0">
                <a:latin typeface="PFDinTextCompPro-Bold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pull</a:t>
            </a:r>
            <a:r>
              <a:rPr lang="en-US" sz="3200" dirty="0">
                <a:solidFill>
                  <a:schemeClr val="tx1"/>
                </a:solidFill>
                <a:latin typeface="PFDinTextCompPro-Bold"/>
              </a:rPr>
              <a:t> is shorthand for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fetch</a:t>
            </a:r>
            <a:r>
              <a:rPr lang="en-US" sz="3200" dirty="0">
                <a:latin typeface="PFDinTextCompPro-Bold"/>
              </a:rPr>
              <a:t>, followed by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</a:t>
            </a:r>
            <a:r>
              <a:rPr lang="en-US" sz="3200" dirty="0" err="1">
                <a:solidFill>
                  <a:srgbClr val="C00000"/>
                </a:solidFill>
                <a:latin typeface="PFDinTextCompPro-Bold"/>
              </a:rPr>
              <a:t>git</a:t>
            </a:r>
            <a:r>
              <a:rPr lang="en-US" sz="3200" dirty="0">
                <a:solidFill>
                  <a:srgbClr val="C00000"/>
                </a:solidFill>
                <a:latin typeface="PFDinTextCompPro-Bold"/>
              </a:rPr>
              <a:t> merge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It goes to the repository on </a:t>
            </a:r>
            <a:r>
              <a:rPr lang="en-US" sz="3200" dirty="0" err="1" smtClean="0">
                <a:latin typeface="PFDinTextCompPro-Bold"/>
              </a:rPr>
              <a:t>Github</a:t>
            </a:r>
            <a:r>
              <a:rPr lang="en-US" sz="3200" dirty="0" smtClean="0">
                <a:latin typeface="PFDinTextCompPro-Bold"/>
              </a:rPr>
              <a:t> (the “cloud”), fetches new the changes made to files and folders, and merges them into your local repository (on your computer).</a:t>
            </a:r>
          </a:p>
          <a:p>
            <a:pPr algn="l">
              <a:buFont typeface="Arial"/>
              <a:buChar char="•"/>
            </a:pPr>
            <a:r>
              <a:rPr lang="en-US" sz="3200" b="1" dirty="0" smtClean="0">
                <a:latin typeface="PFDinTextCompPro-Bold"/>
              </a:rPr>
              <a:t>Note</a:t>
            </a:r>
            <a:r>
              <a:rPr lang="en-US" sz="3200" dirty="0" smtClean="0">
                <a:latin typeface="PFDinTextCompPro-Bold"/>
              </a:rPr>
              <a:t>:  This does not go to Kevin’s or Brandon’s personal computers.</a:t>
            </a:r>
            <a:endParaRPr sz="3200" b="1" dirty="0"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8385485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>
                <a:latin typeface="PFDinTextCompPro-Bold"/>
              </a:rPr>
              <a:t>Pulling from </a:t>
            </a:r>
            <a:r>
              <a:rPr lang="en-US" sz="3200" dirty="0" err="1">
                <a:latin typeface="PFDinTextCompPro-Bold"/>
              </a:rPr>
              <a:t>Github</a:t>
            </a:r>
            <a:endParaRPr lang="en-US" sz="3200" dirty="0">
              <a:latin typeface="PFDinTextCompPro-Bold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3309937" y="10287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DAT 5     </a:t>
            </a:r>
            <a:r>
              <a:rPr kumimoji="0" lang="en-US" sz="3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Git</a:t>
            </a:r>
            <a:r>
              <a:rPr lang="en-US" sz="3200" dirty="0" err="1" smtClean="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</a:rPr>
              <a:t>hub</a:t>
            </a:r>
            <a:r>
              <a:rPr lang="en-US" sz="3200" dirty="0" smtClean="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</a:rPr>
              <a:t> Repo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09537" y="34671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Brandon’s Computer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005137" y="34671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Kevin’s Computer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510337" y="3467100"/>
            <a:ext cx="2743200" cy="1371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DAT5</a:t>
            </a:r>
            <a:r>
              <a:rPr kumimoji="0" lang="en-US" sz="3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Students’ Computers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5" name="Straight Arrow Connector 4"/>
          <p:cNvCxnSpPr>
            <a:endCxn id="7" idx="0"/>
          </p:cNvCxnSpPr>
          <p:nvPr/>
        </p:nvCxnSpPr>
        <p:spPr bwMode="auto">
          <a:xfrm flipH="1">
            <a:off x="1481137" y="2400300"/>
            <a:ext cx="2438400" cy="1066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Arrow Connector 11"/>
          <p:cNvCxnSpPr>
            <a:stCxn id="3" idx="2"/>
            <a:endCxn id="8" idx="0"/>
          </p:cNvCxnSpPr>
          <p:nvPr/>
        </p:nvCxnSpPr>
        <p:spPr bwMode="auto">
          <a:xfrm flipH="1">
            <a:off x="4376737" y="2400300"/>
            <a:ext cx="304800" cy="1066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Arrow Connector 14"/>
          <p:cNvCxnSpPr>
            <a:endCxn id="9" idx="0"/>
          </p:cNvCxnSpPr>
          <p:nvPr/>
        </p:nvCxnSpPr>
        <p:spPr bwMode="auto">
          <a:xfrm>
            <a:off x="5367337" y="2400300"/>
            <a:ext cx="2514600" cy="1066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8" name="TextBox 17"/>
          <p:cNvSpPr txBox="1"/>
          <p:nvPr/>
        </p:nvSpPr>
        <p:spPr>
          <a:xfrm>
            <a:off x="-119063" y="1714500"/>
            <a:ext cx="3505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Kevin and Brandon can push and pull</a:t>
            </a:r>
            <a:endParaRPr lang="en-US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6434137" y="2008882"/>
            <a:ext cx="2819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Students can only pull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319954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/>
            <a:r>
              <a:rPr lang="en-US" sz="3200" dirty="0" smtClean="0">
                <a:latin typeface="PFDinTextCompPro-Bold"/>
              </a:rPr>
              <a:t>File conflicts</a:t>
            </a:r>
            <a:endParaRPr sz="3200" dirty="0">
              <a:latin typeface="PFDinTextCompPro-Bold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There can be errors in the “merge” part.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If there are “conflicting” files, the pull request will fail.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What causes conflicts?  Overriding edits made to files in the repo on your local machine. 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How do I fix this?  Rename your edited file.  This will allow the pull request to pull down the original, unedited file.</a:t>
            </a:r>
          </a:p>
          <a:p>
            <a:pPr algn="l">
              <a:buFont typeface="Arial"/>
              <a:buChar char="•"/>
            </a:pPr>
            <a:r>
              <a:rPr lang="en-US" sz="3200" dirty="0" smtClean="0">
                <a:latin typeface="PFDinTextCompPro-Bold"/>
              </a:rPr>
              <a:t>Alternatively, create a different folder (not within the DAT5 repo on your computer) for edited files.</a:t>
            </a:r>
          </a:p>
          <a:p>
            <a:pPr algn="l">
              <a:buFont typeface="Arial"/>
              <a:buChar char="•"/>
            </a:pPr>
            <a:endParaRPr sz="3200" b="1" dirty="0"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9861933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</a:t>
            </a:r>
            <a:r>
              <a:rPr lang="en-US" dirty="0" smtClean="0"/>
              <a:t>. Introduction to version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1148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V. </a:t>
            </a:r>
            <a:r>
              <a:rPr lang="en-US" dirty="0" err="1" smtClean="0"/>
              <a:t>Gists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07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Gists: lightweight repos</a:t>
            </a:r>
            <a:endParaRPr sz="3200">
              <a:latin typeface="+mj-lt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 have access to Gist: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gist.github.com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Add one or more files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Supports cloning, forking, commenting, committing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Can be public or secret (not private)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Useful for snippets, embedding, IPython nbviewer, etc.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47852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VI. Bonus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2083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Two ways to initialize Git</a:t>
            </a:r>
            <a:endParaRPr sz="3200">
              <a:latin typeface="+mj-lt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on GitHub: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repo on GitHub (with README)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Clone to your local machine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locally: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Git in existing local directory: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init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repo on GitHub (without README)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Add remote: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add origin &lt;URL&gt;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</a:pP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70909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or moving a repo</a:t>
            </a:r>
            <a:endParaRPr sz="3200">
              <a:latin typeface="+mj-lt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a GitHub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Settings, then Delete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a local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Just delete the folder!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Moving a local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Just move the folder!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02603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Excluding files from a repo</a:t>
            </a:r>
            <a:endParaRPr sz="3200">
              <a:latin typeface="+mj-lt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“.gitignore” file in your repo: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touch .gitignore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Specify exclusions, one per line: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Single files: pip-log.txt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All files with a matching extension: *.pyc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Directories: env/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Templates: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github.com/github/gitignore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042210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Useful to learn next</a:t>
            </a:r>
            <a:endParaRPr sz="3200">
              <a:latin typeface="+mj-lt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468154" y="1226820"/>
            <a:ext cx="8426399" cy="37386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Working with branches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Rolling back changes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Resolving merge conflicts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Fixing LF/CRLF issues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56079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Why learn version control?</a:t>
            </a:r>
            <a:endParaRPr sz="3200" dirty="0">
              <a:latin typeface="+mj-lt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Version control is useful when you write code, and data scientists write </a:t>
            </a: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code</a:t>
            </a: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latin typeface="+mj-lt"/>
              </a:rPr>
              <a:t>Allows you to keep different “versions” of your code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Enables teams to easily collaborate on the same codebase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Enables you to contribute to open source projects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Attractive skill for employment</a:t>
            </a:r>
            <a:endParaRPr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48696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What is Git?</a:t>
            </a:r>
            <a:endParaRPr sz="3200">
              <a:latin typeface="+mj-l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Version control system that allows you to track files and file changes in a repository (“repo”)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Primarily used by software developers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Most widely used version control system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Alternatives: Mercurial, Subversion, CVS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Runs from the command line (usually)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Can be used alone or in a team</a:t>
            </a:r>
            <a:endParaRPr sz="3200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737" y="2095500"/>
            <a:ext cx="2667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0208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What is GitHub?</a:t>
            </a:r>
            <a:endParaRPr sz="3200">
              <a:latin typeface="+mj-lt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468154" y="1051560"/>
            <a:ext cx="8426399" cy="391395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 website, not a version control system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Allows you to put your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repos online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Largest code host in the world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Alternative: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Bitbucket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Benefits of </a:t>
            </a:r>
            <a:r>
              <a:rPr lang="en-US" sz="2600" dirty="0" err="1" smtClean="0">
                <a:solidFill>
                  <a:srgbClr val="000000"/>
                </a:solidFill>
                <a:latin typeface="+mj-lt"/>
              </a:rPr>
              <a:t>GitHub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Backup of files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Visual interface for navigating repos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Makes repo collaboration easy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“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is just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Dropbox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for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”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Note: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does not require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GitHub</a:t>
            </a:r>
            <a:endParaRPr sz="2600" dirty="0">
              <a:latin typeface="+mj-lt"/>
            </a:endParaRPr>
          </a:p>
        </p:txBody>
      </p:sp>
      <p:pic>
        <p:nvPicPr>
          <p:cNvPr id="2" name="Picture 1" descr="Octoca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644" y="1104900"/>
            <a:ext cx="4629293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914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 can be challenging to learn</a:t>
            </a:r>
            <a:endParaRPr sz="3200">
              <a:latin typeface="+mj-lt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Designed (by programmers) for power and flexibility over simplicity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Hard to know if what you did was right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Hard to explore since most actions are “permanent” (in a sense) and can have serious consequences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We’ll focus on the most important 10% of Git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093861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II. Exploring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0688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GitHub setup</a:t>
            </a:r>
            <a:endParaRPr sz="3200">
              <a:latin typeface="+mj-lt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an account at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github.com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There’s nothing to install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“GitHub for Windows” &amp; “GitHub for Mac” are GUI clients (alternatives to command line)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61203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_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10546</TotalTime>
  <Pages>0</Pages>
  <Words>1491</Words>
  <Characters>0</Characters>
  <Application>Microsoft Macintosh PowerPoint</Application>
  <PresentationFormat>Custom</PresentationFormat>
  <Lines>0</Lines>
  <Paragraphs>217</Paragraphs>
  <Slides>36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GA_Instructor_Template_Deck</vt:lpstr>
      <vt:lpstr>Agenda</vt:lpstr>
      <vt:lpstr>1_GA_Instructor_Template_Deck</vt:lpstr>
      <vt:lpstr>2_GA_Instructor_Template_Deck</vt:lpstr>
      <vt:lpstr>1_Agenda</vt:lpstr>
      <vt:lpstr> Data Science Git and Github</vt:lpstr>
      <vt:lpstr> I. Introduction to version control II. Exploring Github III. Using Git with Github IV. Pulling from Github v. Gists Vi. Bonus content</vt:lpstr>
      <vt:lpstr>i. Introduction to version control</vt:lpstr>
      <vt:lpstr>PowerPoint Presentation</vt:lpstr>
      <vt:lpstr>PowerPoint Presentation</vt:lpstr>
      <vt:lpstr>PowerPoint Presentation</vt:lpstr>
      <vt:lpstr>PowerPoint Presentation</vt:lpstr>
      <vt:lpstr> II. Exploring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III. Using Git With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IV. Pulling from Github</vt:lpstr>
      <vt:lpstr>PowerPoint Presentation</vt:lpstr>
      <vt:lpstr>PowerPoint Presentation</vt:lpstr>
      <vt:lpstr>PowerPoint Presentation</vt:lpstr>
      <vt:lpstr>PowerPoint Presentation</vt:lpstr>
      <vt:lpstr> V. Gists</vt:lpstr>
      <vt:lpstr>PowerPoint Presentation</vt:lpstr>
      <vt:lpstr> VI. Bonus Content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Brandon B</cp:lastModifiedBy>
  <cp:revision>580</cp:revision>
  <dcterms:modified xsi:type="dcterms:W3CDTF">2015-03-23T13:54:49Z</dcterms:modified>
</cp:coreProperties>
</file>